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sldIdLst>
    <p:sldId id="256" r:id="rId2"/>
    <p:sldId id="262" r:id="rId3"/>
    <p:sldId id="263" r:id="rId4"/>
    <p:sldId id="264" r:id="rId5"/>
    <p:sldId id="276" r:id="rId6"/>
    <p:sldId id="265" r:id="rId7"/>
    <p:sldId id="266" r:id="rId8"/>
    <p:sldId id="275" r:id="rId9"/>
    <p:sldId id="272" r:id="rId10"/>
    <p:sldId id="267" r:id="rId11"/>
    <p:sldId id="279" r:id="rId12"/>
    <p:sldId id="273" r:id="rId13"/>
    <p:sldId id="277" r:id="rId14"/>
    <p:sldId id="268" r:id="rId15"/>
    <p:sldId id="261" r:id="rId16"/>
    <p:sldId id="274"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60"/>
  </p:normalViewPr>
  <p:slideViewPr>
    <p:cSldViewPr snapToGrid="0">
      <p:cViewPr varScale="1">
        <p:scale>
          <a:sx n="91" d="100"/>
          <a:sy n="91" d="100"/>
        </p:scale>
        <p:origin x="1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2T09:13:34.912" idx="3">
    <p:pos x="6439" y="1290"/>
    <p:text>-I think it would help grab the audience attention if you included a picture on the first slide. It also helps them more quickly determine what your project is about.</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7-22T09:47:29.814" idx="18">
    <p:pos x="7000" y="469"/>
    <p:text>Might be good to make a single connection diagram that shows all hardware and software used. In this slide, you mention the motion capture system, but in the next slide you refer to it as the Vicon. This might confuse audience members.</p:text>
    <p:extLst mod="1">
      <p:ext uri="{C676402C-5697-4E1C-873F-D02D1690AC5C}">
        <p15:threadingInfo xmlns:p15="http://schemas.microsoft.com/office/powerpoint/2012/main" timeZoneBias="240"/>
      </p:ext>
    </p:extLst>
  </p:cm>
  <p:cm authorId="2" dt="2019-07-24T15:40:12.884" idx="10">
    <p:pos x="6988" y="757"/>
    <p:text>What is this second arrow pointing to?  It's hard to tell, not sure you need it.  Also, maybe use 'markers' instead of 'system' since I would consider system to be the camera setup.</p:text>
    <p:extLst mod="1">
      <p:ext uri="{C676402C-5697-4E1C-873F-D02D1690AC5C}">
        <p15:threadingInfo xmlns:p15="http://schemas.microsoft.com/office/powerpoint/2012/main" timeZoneBias="240"/>
      </p:ext>
    </p:extLst>
  </p:cm>
  <p:cm authorId="2" dt="2019-07-24T15:41:11.959" idx="11">
    <p:pos x="6988" y="853"/>
    <p:text>It might be nice to have a wider view that includes one of the mocap cameras, though.</p:text>
    <p:extLst mod="1">
      <p:ext uri="{C676402C-5697-4E1C-873F-D02D1690AC5C}">
        <p15:threadingInfo xmlns:p15="http://schemas.microsoft.com/office/powerpoint/2012/main" timeZoneBias="240">
          <p15:parentCm authorId="2" idx="10"/>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9-07-24T15:59:36.379" idx="17">
    <p:pos x="5968" y="1392"/>
    <p:text>Include the repo name or link?</p:text>
    <p:extLst>
      <p:ext uri="{C676402C-5697-4E1C-873F-D02D1690AC5C}">
        <p15:threadingInfo xmlns:p15="http://schemas.microsoft.com/office/powerpoint/2012/main" timeZoneBias="240"/>
      </p:ext>
    </p:extLst>
  </p:cm>
  <p:cm authorId="2" dt="2019-07-24T15:59:53.957" idx="18">
    <p:pos x="5968" y="1488"/>
    <p:text>You can also link to CRPI-lite here or in your repo</p:text>
    <p:extLst>
      <p:ext uri="{C676402C-5697-4E1C-873F-D02D1690AC5C}">
        <p15:threadingInfo xmlns:p15="http://schemas.microsoft.com/office/powerpoint/2012/main" timeZoneBias="240">
          <p15:parentCm authorId="2" idx="1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22T09:38:35.144" idx="12">
    <p:pos x="10" y="10"/>
    <p:text>I would add a slide with the NIST disclaimer in case you present this powerpoint outside of NIST. You can move it to the end of the presentation for SURF as the disclaimer is not critical when presented internally at NIST.</p:text>
    <p:extLst>
      <p:ext uri="{C676402C-5697-4E1C-873F-D02D1690AC5C}">
        <p15:threadingInfo xmlns:p15="http://schemas.microsoft.com/office/powerpoint/2012/main" timeZoneBias="240"/>
      </p:ext>
    </p:extLst>
  </p:cm>
  <p:cm authorId="2" dt="2019-07-24T14:50:22.600" idx="2">
    <p:pos x="10" y="106"/>
    <p:text>This could be a footnote on your title slide</p:text>
    <p:extLst>
      <p:ext uri="{C676402C-5697-4E1C-873F-D02D1690AC5C}">
        <p15:threadingInfo xmlns:p15="http://schemas.microsoft.com/office/powerpoint/2012/main" timeZoneBias="240">
          <p15:parentCm authorId="1" idx="12"/>
        </p15:threadingInfo>
      </p:ext>
    </p:extLst>
  </p:cm>
  <p:cm authorId="2" dt="2019-07-24T14:20:07.326" idx="1">
    <p:pos x="3325" y="2542"/>
    <p:text>NIST doesn't create any standards, we participate on standards committees etc, so I would replace with 'test methods &amp; metrics'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22T09:14:19.332" idx="4">
    <p:pos x="4556" y="2001"/>
    <p:text>This is very good! I think this is the most important thing to explain as to why your project is important.</p:text>
    <p:extLst mod="1">
      <p:ext uri="{C676402C-5697-4E1C-873F-D02D1690AC5C}">
        <p15:threadingInfo xmlns:p15="http://schemas.microsoft.com/office/powerpoint/2012/main" timeZoneBias="240"/>
      </p:ext>
    </p:extLst>
  </p:cm>
  <p:cm authorId="2" dt="2019-07-24T14:55:30.265" idx="4">
    <p:pos x="4552" y="2384"/>
    <p:text>'practice time' is basically the same as reducing training, can you change to another factor?  e.g. Mental workload</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22T09:13:08.058" idx="2">
    <p:pos x="4511" y="1131"/>
    <p:text>Wording is a little awkward here.</p:text>
    <p:extLst>
      <p:ext uri="{C676402C-5697-4E1C-873F-D02D1690AC5C}">
        <p15:threadingInfo xmlns:p15="http://schemas.microsoft.com/office/powerpoint/2012/main" timeZoneBias="240"/>
      </p:ext>
    </p:extLst>
  </p:cm>
  <p:cm authorId="1" dt="2019-07-22T09:21:57.380" idx="7">
    <p:pos x="6707" y="3284"/>
    <p:text>Perhaps to better engage the audience, you can instead compare HRI to using common computer or smartphone GUIs (for an application unrelated to robotics). You could show or draw two pictures based on publicly available examples: one of a bad GUI and one of a good GUI. Poorly designed interfaces are a very relateable problem for audience members of any background since everyone understands the frustration of suffering through a bad interface design on their computers or smartphones.</p:text>
    <p:extLst mod="1">
      <p:ext uri="{C676402C-5697-4E1C-873F-D02D1690AC5C}">
        <p15:threadingInfo xmlns:p15="http://schemas.microsoft.com/office/powerpoint/2012/main" timeZoneBias="240"/>
      </p:ext>
    </p:extLst>
  </p:cm>
  <p:cm authorId="1" dt="2019-07-22T09:25:38.054" idx="8">
    <p:pos x="25" y="141"/>
    <p:text>It may be good to also discuss the need to balance accessbility with power. For example, power users love the command line because it is unobtrusive and gives efficient access to resources, but the common user may find it too complex. Therefore these users prefer things like pointers, mice, touchscreens etc, but these methods of input are often not as quick or efficient as the command line.</p:text>
    <p:extLst mod="1">
      <p:ext uri="{C676402C-5697-4E1C-873F-D02D1690AC5C}">
        <p15:threadingInfo xmlns:p15="http://schemas.microsoft.com/office/powerpoint/2012/main" timeZoneBias="240"/>
      </p:ext>
    </p:extLst>
  </p:cm>
  <p:cm authorId="2" dt="2019-07-24T14:54:03.238" idx="3">
    <p:pos x="25" y="237"/>
    <p:text>You can add in something about how we are generally targeting novice users on a factory floor, rather than trained programmers</p:text>
    <p:extLst>
      <p:ext uri="{C676402C-5697-4E1C-873F-D02D1690AC5C}">
        <p15:threadingInfo xmlns:p15="http://schemas.microsoft.com/office/powerpoint/2012/main" timeZoneBias="240">
          <p15:parentCm authorId="1" idx="8"/>
        </p15:threadingInfo>
      </p:ext>
    </p:extLst>
  </p:cm>
  <p:cm authorId="1" dt="2019-07-22T09:41:24.691" idx="15">
    <p:pos x="2373" y="456"/>
    <p:text>Here, are you discussing the NIST objective or the objective for your project specifically? I think the two most important questions to answer in this presentation are 1: What was your project about? 2: Why is it important to the audience and industry?</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7-24T14:59:09.614" idx="5">
    <p:pos x="6744" y="1312"/>
    <p:text>Not sure if you finished this sentence, I added to it but not sure if that's what you meant</p:text>
    <p:extLst>
      <p:ext uri="{C676402C-5697-4E1C-873F-D02D1690AC5C}">
        <p15:threadingInfo xmlns:p15="http://schemas.microsoft.com/office/powerpoint/2012/main" timeZoneBias="240"/>
      </p:ext>
    </p:extLst>
  </p:cm>
  <p:cm authorId="2" dt="2019-07-24T15:01:07.255" idx="6">
    <p:pos x="6664" y="1688"/>
    <p:text>How do researchers determine this?  You may want to discuss user studies even if they are future work</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7-22T09:34:49.919" idx="10">
    <p:pos x="4849" y="1135"/>
    <p:text>I think it could help the audience to instead have a table listing the types of data you collected. I also am not sure why the results are not shown. Is it considered PII? If so, make sure to explain that to the audience.</p:text>
    <p:extLst>
      <p:ext uri="{C676402C-5697-4E1C-873F-D02D1690AC5C}">
        <p15:threadingInfo xmlns:p15="http://schemas.microsoft.com/office/powerpoint/2012/main" timeZoneBias="240"/>
      </p:ext>
    </p:extLst>
  </p:cm>
  <p:cm authorId="1" dt="2019-07-22T09:40:23.302" idx="14">
    <p:pos x="4854" y="1557"/>
    <p:text>What was the main purpose of taking these measurements?</p:text>
    <p:extLst mod="1">
      <p:ext uri="{C676402C-5697-4E1C-873F-D02D1690AC5C}">
        <p15:threadingInfo xmlns:p15="http://schemas.microsoft.com/office/powerpoint/2012/main" timeZoneBias="240"/>
      </p:ext>
    </p:extLst>
  </p:cm>
  <p:cm authorId="2" dt="2019-07-24T15:54:37.052" idx="15">
    <p:pos x="6912" y="432"/>
    <p:text>These aren't really results, so I edited the title.  However, it would be interesting if you have time to see some example screenshots of 'good' and 'bad' setups.</p:text>
    <p:extLst>
      <p:ext uri="{C676402C-5697-4E1C-873F-D02D1690AC5C}">
        <p15:threadingInfo xmlns:p15="http://schemas.microsoft.com/office/powerpoint/2012/main" timeZoneBias="240"/>
      </p:ext>
    </p:extLst>
  </p:cm>
  <p:cm authorId="2" dt="2019-07-24T15:56:14.433" idx="16">
    <p:pos x="4696" y="2544"/>
    <p:text>I assume you will elaborate on this since it's not explained anywhere in the slides.  Maybe even include a separate video clip if it's hard to explain verbally?</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7/25/2019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7/25/2019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7/25/2019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7/25/2019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7/25/2019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7/25/2019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7/25/2019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7/25/2019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7/25/2019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7/25/2019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7/25/2019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7/25/2019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7/25/2019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7" Type="http://schemas.openxmlformats.org/officeDocument/2006/relationships/comments" Target="../comments/comment11.xm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68733" y="497913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950754" y="5820985"/>
            <a:ext cx="6831673" cy="711417"/>
          </a:xfrm>
        </p:spPr>
        <p:txBody>
          <a:bodyPr>
            <a:normAutofit/>
          </a:bodyPr>
          <a:lstStyle/>
          <a:p>
            <a:r>
              <a:rPr lang="en-US" sz="1800" dirty="0"/>
              <a:t>Author: Esteban Segarra Martinez; Mentor: Dr. Jeremy Marvel</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2"/>
          <a:srcRect r="18750" b="18832"/>
          <a:stretch/>
        </p:blipFill>
        <p:spPr>
          <a:xfrm>
            <a:off x="3163133" y="1285160"/>
            <a:ext cx="6258484" cy="3516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Final Interface </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9913" y="1753986"/>
            <a:ext cx="9805538" cy="4113414"/>
          </a:xfrm>
        </p:spPr>
        <p:txBody>
          <a:bodyPr>
            <a:normAutofit/>
          </a:bodyPr>
          <a:lstStyle/>
          <a:p>
            <a:r>
              <a:rPr lang="en-US" sz="2400" dirty="0"/>
              <a:t>The final UI design is capable of simulating good control schemes and bad control schemes</a:t>
            </a:r>
          </a:p>
          <a:p>
            <a:r>
              <a:rPr lang="en-US" sz="2400" dirty="0"/>
              <a:t>The controls being relayed from the tablet to the robot can be carried out in real-time via CRPI</a:t>
            </a:r>
          </a:p>
          <a:p>
            <a:r>
              <a:rPr lang="en-US" sz="2400" dirty="0"/>
              <a:t>The motion capture system can be used as an alternate system for controlling the robot </a:t>
            </a:r>
          </a:p>
          <a:p>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241393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6" name="Picture 5">
            <a:extLst>
              <a:ext uri="{FF2B5EF4-FFF2-40B4-BE49-F238E27FC236}">
                <a16:creationId xmlns:a16="http://schemas.microsoft.com/office/drawing/2014/main" id="{63C419DE-957E-43F6-93A9-6754BAB9E4B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13159" y="600702"/>
            <a:ext cx="3304701" cy="4832309"/>
          </a:xfrm>
          <a:prstGeom prst="rect">
            <a:avLst/>
          </a:prstGeom>
        </p:spPr>
      </p:pic>
      <p:sp>
        <p:nvSpPr>
          <p:cNvPr id="7" name="TextBox 6">
            <a:extLst>
              <a:ext uri="{FF2B5EF4-FFF2-40B4-BE49-F238E27FC236}">
                <a16:creationId xmlns:a16="http://schemas.microsoft.com/office/drawing/2014/main" id="{50F0C293-902E-46C0-8A03-2A616588D375}"/>
              </a:ext>
            </a:extLst>
          </p:cNvPr>
          <p:cNvSpPr txBox="1"/>
          <p:nvPr/>
        </p:nvSpPr>
        <p:spPr>
          <a:xfrm>
            <a:off x="6153591" y="5623947"/>
            <a:ext cx="5023835" cy="338554"/>
          </a:xfrm>
          <a:prstGeom prst="rect">
            <a:avLst/>
          </a:prstGeom>
          <a:noFill/>
        </p:spPr>
        <p:txBody>
          <a:bodyPr wrap="square" rtlCol="0">
            <a:spAutoFit/>
          </a:bodyPr>
          <a:lstStyle/>
          <a:p>
            <a:pPr algn="ctr"/>
            <a:r>
              <a:rPr lang="en-US" sz="1600" dirty="0"/>
              <a:t>Figure 8 – Example of a Structured Interface</a:t>
            </a:r>
          </a:p>
        </p:txBody>
      </p:sp>
      <p:pic>
        <p:nvPicPr>
          <p:cNvPr id="12" name="Picture 11">
            <a:extLst>
              <a:ext uri="{FF2B5EF4-FFF2-40B4-BE49-F238E27FC236}">
                <a16:creationId xmlns:a16="http://schemas.microsoft.com/office/drawing/2014/main" id="{53AF9AF7-B5AD-4B25-BD4F-42C2DB7D7A3B}"/>
              </a:ext>
            </a:extLst>
          </p:cNvPr>
          <p:cNvPicPr>
            <a:picLocks noChangeAspect="1"/>
          </p:cNvPicPr>
          <p:nvPr/>
        </p:nvPicPr>
        <p:blipFill>
          <a:blip r:embed="rId3"/>
          <a:stretch>
            <a:fillRect/>
          </a:stretch>
        </p:blipFill>
        <p:spPr>
          <a:xfrm>
            <a:off x="2527644" y="603204"/>
            <a:ext cx="3020315" cy="4833130"/>
          </a:xfrm>
          <a:prstGeom prst="rect">
            <a:avLst/>
          </a:prstGeom>
        </p:spPr>
      </p:pic>
      <p:sp>
        <p:nvSpPr>
          <p:cNvPr id="13" name="TextBox 12">
            <a:extLst>
              <a:ext uri="{FF2B5EF4-FFF2-40B4-BE49-F238E27FC236}">
                <a16:creationId xmlns:a16="http://schemas.microsoft.com/office/drawing/2014/main" id="{60E2B8B0-019F-4FA5-BC13-E19FC8742142}"/>
              </a:ext>
            </a:extLst>
          </p:cNvPr>
          <p:cNvSpPr txBox="1"/>
          <p:nvPr/>
        </p:nvSpPr>
        <p:spPr>
          <a:xfrm>
            <a:off x="1610486" y="5623947"/>
            <a:ext cx="4854630" cy="338554"/>
          </a:xfrm>
          <a:prstGeom prst="rect">
            <a:avLst/>
          </a:prstGeom>
          <a:noFill/>
        </p:spPr>
        <p:txBody>
          <a:bodyPr wrap="square" rtlCol="0">
            <a:spAutoFit/>
          </a:bodyPr>
          <a:lstStyle/>
          <a:p>
            <a:pPr algn="ctr"/>
            <a:r>
              <a:rPr lang="en-US" sz="1600" dirty="0"/>
              <a:t>Figure 7 – Example of a poor interface</a:t>
            </a:r>
          </a:p>
        </p:txBody>
      </p:sp>
    </p:spTree>
    <p:extLst>
      <p:ext uri="{BB962C8B-B14F-4D97-AF65-F5344CB8AC3E}">
        <p14:creationId xmlns:p14="http://schemas.microsoft.com/office/powerpoint/2010/main" val="246627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Motion Capture 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12</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5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56F1-162D-4A7B-A238-75010B0BC391}"/>
              </a:ext>
            </a:extLst>
          </p:cNvPr>
          <p:cNvSpPr>
            <a:spLocks noGrp="1"/>
          </p:cNvSpPr>
          <p:nvPr>
            <p:ph type="title"/>
          </p:nvPr>
        </p:nvSpPr>
        <p:spPr/>
        <p:txBody>
          <a:bodyPr/>
          <a:lstStyle/>
          <a:p>
            <a:r>
              <a:rPr lang="en-US" dirty="0"/>
              <a:t>Motion Capture Video</a:t>
            </a:r>
          </a:p>
        </p:txBody>
      </p:sp>
      <p:sp>
        <p:nvSpPr>
          <p:cNvPr id="4" name="Slide Number Placeholder 3">
            <a:extLst>
              <a:ext uri="{FF2B5EF4-FFF2-40B4-BE49-F238E27FC236}">
                <a16:creationId xmlns:a16="http://schemas.microsoft.com/office/drawing/2014/main" id="{FCB0E93B-E461-4995-BD55-019F5A383E5D}"/>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6" name="Content Placeholder 5">
            <a:extLst>
              <a:ext uri="{FF2B5EF4-FFF2-40B4-BE49-F238E27FC236}">
                <a16:creationId xmlns:a16="http://schemas.microsoft.com/office/drawing/2014/main" id="{D8C89A13-32E6-4B0E-B47A-76EA712C347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632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7042558" cy="4113414"/>
          </a:xfrm>
        </p:spPr>
        <p:txBody>
          <a:bodyPr>
            <a:noAutofit/>
          </a:bodyPr>
          <a:lstStyle/>
          <a:p>
            <a:r>
              <a:rPr lang="en-US" sz="2400" dirty="0"/>
              <a:t>This work is part of a greater study at NIST for quantifying HRI and HMI systems</a:t>
            </a:r>
          </a:p>
          <a:p>
            <a:r>
              <a:rPr lang="en-US" sz="2400" dirty="0"/>
              <a:t>These studies will be looking at the use of state-of-the art technologies such as virtual reality, augmented reality, brain-computer interface (BCI), or wearable technologies</a:t>
            </a:r>
          </a:p>
          <a:p>
            <a:r>
              <a:rPr lang="en-US" sz="2400" dirty="0"/>
              <a:t>Future work will narrow down which types of technology can potentially allow users to control a robot more easily or in a more natural manner</a:t>
            </a:r>
          </a:p>
          <a:p>
            <a:r>
              <a:rPr lang="en-US" sz="2400" dirty="0"/>
              <a:t>NIST will be conducting human trials to obtain more conclusive results on these technologies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14</a:t>
            </a:fld>
            <a:endParaRPr lang="en-US" dirty="0"/>
          </a:p>
        </p:txBody>
      </p:sp>
      <p:pic>
        <p:nvPicPr>
          <p:cNvPr id="7" name="Picture 6">
            <a:extLst>
              <a:ext uri="{FF2B5EF4-FFF2-40B4-BE49-F238E27FC236}">
                <a16:creationId xmlns:a16="http://schemas.microsoft.com/office/drawing/2014/main" id="{2E5769C8-CD3B-4090-BA75-96D6772C18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4158" y="1966124"/>
            <a:ext cx="3347207" cy="2925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209D5E5-AA5C-401B-AF15-51BB825B32B3}"/>
              </a:ext>
            </a:extLst>
          </p:cNvPr>
          <p:cNvSpPr txBox="1"/>
          <p:nvPr/>
        </p:nvSpPr>
        <p:spPr>
          <a:xfrm>
            <a:off x="8225602" y="5104014"/>
            <a:ext cx="3724318" cy="830997"/>
          </a:xfrm>
          <a:prstGeom prst="rect">
            <a:avLst/>
          </a:prstGeom>
          <a:noFill/>
        </p:spPr>
        <p:txBody>
          <a:bodyPr wrap="square" rtlCol="0">
            <a:spAutoFit/>
          </a:bodyPr>
          <a:lstStyle/>
          <a:p>
            <a:pPr algn="ctr"/>
            <a:r>
              <a:rPr lang="en-US" sz="1600" dirty="0"/>
              <a:t>Figure 7 – Examples of future testing equipment including wearable and brain interface technologies </a:t>
            </a:r>
          </a:p>
        </p:txBody>
      </p:sp>
    </p:spTree>
    <p:extLst>
      <p:ext uri="{BB962C8B-B14F-4D97-AF65-F5344CB8AC3E}">
        <p14:creationId xmlns:p14="http://schemas.microsoft.com/office/powerpoint/2010/main" val="387984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15</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a:p>
            <a:endParaRPr lang="en-US" dirty="0"/>
          </a:p>
          <a:p>
            <a:endParaRPr lang="en-US" dirty="0"/>
          </a:p>
          <a:p>
            <a:pPr lvl="1"/>
            <a:endParaRPr lang="en-US" dirty="0"/>
          </a:p>
        </p:txBody>
      </p:sp>
    </p:spTree>
    <p:extLst>
      <p:ext uri="{BB962C8B-B14F-4D97-AF65-F5344CB8AC3E}">
        <p14:creationId xmlns:p14="http://schemas.microsoft.com/office/powerpoint/2010/main" val="223314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References for Images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Amazon.com for image for Latitude E5570</a:t>
            </a:r>
          </a:p>
          <a:p>
            <a:r>
              <a:rPr lang="en-US" dirty="0"/>
              <a:t>Universal Robotics for UR5 image</a:t>
            </a:r>
          </a:p>
          <a:p>
            <a:endParaRPr lang="en-US" dirty="0"/>
          </a:p>
          <a:p>
            <a:endParaRPr lang="en-US" dirty="0"/>
          </a:p>
          <a:p>
            <a:pPr lvl="1"/>
            <a:endParaRPr lang="en-US" dirty="0"/>
          </a:p>
        </p:txBody>
      </p:sp>
    </p:spTree>
    <p:extLst>
      <p:ext uri="{BB962C8B-B14F-4D97-AF65-F5344CB8AC3E}">
        <p14:creationId xmlns:p14="http://schemas.microsoft.com/office/powerpoint/2010/main" val="985232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9324753" cy="3350029"/>
          </a:xfrm>
        </p:spPr>
        <p:txBody>
          <a:bodyPr>
            <a:normAutofit/>
          </a:bodyPr>
          <a:lstStyle/>
          <a:p>
            <a:r>
              <a:rPr lang="en-US" sz="2400" dirty="0"/>
              <a:t>Collaborative Robotics is an emerging field of robotics where the core concept is improving the social interaction between human and robot. </a:t>
            </a:r>
          </a:p>
          <a:p>
            <a:r>
              <a:rPr lang="en-US" sz="2400" dirty="0"/>
              <a:t>This is usually known as human-robot interaction (HRI); the interaction between robot and human and the feedback between each other</a:t>
            </a:r>
          </a:p>
          <a:p>
            <a:r>
              <a:rPr lang="en-US" sz="2400" dirty="0"/>
              <a:t>NIST is creating test methods and metrics that can quantify the user experience between human and robot.</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599" y="1753986"/>
            <a:ext cx="6068291" cy="4113414"/>
          </a:xfrm>
        </p:spPr>
        <p:txBody>
          <a:bodyPr>
            <a:normAutofit lnSpcReduction="10000"/>
          </a:bodyPr>
          <a:lstStyle/>
          <a:p>
            <a:r>
              <a:rPr lang="en-US" sz="2400" dirty="0"/>
              <a:t>The quality of HRI depends on the effectivity of human-machine interfaces (HMI) to provide reliable information to the operator</a:t>
            </a:r>
          </a:p>
          <a:p>
            <a:r>
              <a:rPr lang="en-US" sz="2400" dirty="0"/>
              <a:t>HRI is important to cut down on training costs (including time), improve factory floor retasking times, and reduce the amount of mental workload while utilizing a robot’s HMI</a:t>
            </a:r>
          </a:p>
          <a:p>
            <a:r>
              <a:rPr lang="en-US" sz="2400" dirty="0"/>
              <a:t>HMI is used by an operator for control and feedback on a robot system and varies widely in operation and appearance</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pic>
        <p:nvPicPr>
          <p:cNvPr id="7" name="Picture 6">
            <a:extLst>
              <a:ext uri="{FF2B5EF4-FFF2-40B4-BE49-F238E27FC236}">
                <a16:creationId xmlns:a16="http://schemas.microsoft.com/office/drawing/2014/main" id="{88C0F86F-34DF-49EC-B6A5-5D0F8B65D3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87138" y="2089801"/>
            <a:ext cx="3571196" cy="2678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910B7EC-5C9B-4A42-979C-2209A4C6E1ED}"/>
              </a:ext>
            </a:extLst>
          </p:cNvPr>
          <p:cNvSpPr txBox="1"/>
          <p:nvPr/>
        </p:nvSpPr>
        <p:spPr>
          <a:xfrm>
            <a:off x="8362604" y="4960625"/>
            <a:ext cx="2706424" cy="584775"/>
          </a:xfrm>
          <a:prstGeom prst="rect">
            <a:avLst/>
          </a:prstGeom>
          <a:noFill/>
        </p:spPr>
        <p:txBody>
          <a:bodyPr wrap="square" rtlCol="0">
            <a:spAutoFit/>
          </a:bodyPr>
          <a:lstStyle/>
          <a:p>
            <a:r>
              <a:rPr lang="en-US" sz="1600" dirty="0"/>
              <a:t>Figure 1 – Example of a state-of-the-art HMI  </a:t>
            </a:r>
          </a:p>
        </p:txBody>
      </p:sp>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82177"/>
            <a:ext cx="4724400" cy="4075010"/>
          </a:xfrm>
        </p:spPr>
        <p:txBody>
          <a:bodyPr>
            <a:normAutofit/>
          </a:bodyPr>
          <a:lstStyle/>
          <a:p>
            <a:r>
              <a:rPr lang="en-US" dirty="0"/>
              <a:t>Create a tool capable of quantifying the effectivity and performance of a HRI interface as would be used by novice user with an industrial robot</a:t>
            </a:r>
          </a:p>
          <a:p>
            <a:r>
              <a:rPr lang="en-US" dirty="0"/>
              <a:t>Demonstrate the differences between a good UI and a poorly designed one and determining best practices</a:t>
            </a:r>
          </a:p>
          <a:p>
            <a:r>
              <a:rPr lang="en-US" dirty="0"/>
              <a:t>Through application of an industrial case study, showcase the difference in performance from using a good UI in contrast to current industry standards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sp>
        <p:nvSpPr>
          <p:cNvPr id="7" name="TextBox 6">
            <a:extLst>
              <a:ext uri="{FF2B5EF4-FFF2-40B4-BE49-F238E27FC236}">
                <a16:creationId xmlns:a16="http://schemas.microsoft.com/office/drawing/2014/main" id="{28A4AB76-DEB2-459E-9D2A-10445D4052E6}"/>
              </a:ext>
            </a:extLst>
          </p:cNvPr>
          <p:cNvSpPr txBox="1"/>
          <p:nvPr/>
        </p:nvSpPr>
        <p:spPr>
          <a:xfrm>
            <a:off x="7519048" y="5252574"/>
            <a:ext cx="3050771" cy="338554"/>
          </a:xfrm>
          <a:prstGeom prst="rect">
            <a:avLst/>
          </a:prstGeom>
          <a:noFill/>
        </p:spPr>
        <p:txBody>
          <a:bodyPr wrap="square" rtlCol="0">
            <a:spAutoFit/>
          </a:bodyPr>
          <a:lstStyle/>
          <a:p>
            <a:pPr algn="ctr"/>
            <a:r>
              <a:rPr lang="en-US" sz="1600" dirty="0"/>
              <a:t>Figure 2 – Convoluted UI design</a:t>
            </a:r>
          </a:p>
        </p:txBody>
      </p:sp>
      <p:pic>
        <p:nvPicPr>
          <p:cNvPr id="10" name="Picture 9">
            <a:extLst>
              <a:ext uri="{FF2B5EF4-FFF2-40B4-BE49-F238E27FC236}">
                <a16:creationId xmlns:a16="http://schemas.microsoft.com/office/drawing/2014/main" id="{7A46CFC6-B222-4365-980D-D602D62544A6}"/>
              </a:ext>
            </a:extLst>
          </p:cNvPr>
          <p:cNvPicPr>
            <a:picLocks noChangeAspect="1"/>
          </p:cNvPicPr>
          <p:nvPr/>
        </p:nvPicPr>
        <p:blipFill rotWithShape="1">
          <a:blip r:embed="rId2"/>
          <a:srcRect l="147" r="33175"/>
          <a:stretch/>
        </p:blipFill>
        <p:spPr>
          <a:xfrm>
            <a:off x="6363390" y="1219893"/>
            <a:ext cx="5362086" cy="3983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5053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2"/>
          <a:stretch>
            <a:fillRect/>
          </a:stretch>
        </p:blipFill>
        <p:spPr>
          <a:xfrm>
            <a:off x="3161675" y="1142718"/>
            <a:ext cx="6595367" cy="4572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161674" y="5897416"/>
            <a:ext cx="6595367" cy="338554"/>
          </a:xfrm>
          <a:prstGeom prst="rect">
            <a:avLst/>
          </a:prstGeom>
          <a:noFill/>
        </p:spPr>
        <p:txBody>
          <a:bodyPr wrap="square" rtlCol="0">
            <a:spAutoFit/>
          </a:bodyPr>
          <a:lstStyle/>
          <a:p>
            <a:pPr algn="ctr"/>
            <a:r>
              <a:rPr lang="en-US" sz="1600" dirty="0"/>
              <a:t>Figure 3 – UI design choice for an industrial robot </a:t>
            </a:r>
          </a:p>
        </p:txBody>
      </p:sp>
    </p:spTree>
    <p:extLst>
      <p:ext uri="{BB962C8B-B14F-4D97-AF65-F5344CB8AC3E}">
        <p14:creationId xmlns:p14="http://schemas.microsoft.com/office/powerpoint/2010/main" val="426911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73619"/>
            <a:ext cx="9525699" cy="4752753"/>
          </a:xfrm>
        </p:spPr>
        <p:txBody>
          <a:bodyPr>
            <a:normAutofit/>
          </a:bodyPr>
          <a:lstStyle/>
          <a:p>
            <a:r>
              <a:rPr lang="en-US" dirty="0"/>
              <a:t>To determine good quantitative metrics for HMI, different types of interfaces should be designed. These interfaces should allow the user to experience different features of the interaction or task.</a:t>
            </a:r>
          </a:p>
          <a:p>
            <a:r>
              <a:rPr lang="en-US" dirty="0"/>
              <a:t>Researchers can determine what features of control, feedback, and overall layout would work most effectively for users using the interface by experimenting with different layouts and measuring for one of the following metrics</a:t>
            </a:r>
          </a:p>
          <a:p>
            <a:pPr lvl="1"/>
            <a:r>
              <a:rPr lang="en-US" dirty="0"/>
              <a:t>Effectiveness</a:t>
            </a:r>
          </a:p>
          <a:p>
            <a:pPr lvl="1"/>
            <a:r>
              <a:rPr lang="en-US" dirty="0"/>
              <a:t>Efficiency</a:t>
            </a:r>
          </a:p>
          <a:p>
            <a:pPr lvl="1"/>
            <a:r>
              <a:rPr lang="en-US" dirty="0"/>
              <a:t>Reaction time</a:t>
            </a:r>
          </a:p>
          <a:p>
            <a:pPr lvl="1"/>
            <a:r>
              <a:rPr lang="en-US" dirty="0"/>
              <a:t>Precision of control		</a:t>
            </a:r>
          </a:p>
          <a:p>
            <a:r>
              <a:rPr lang="en-US" dirty="0"/>
              <a:t>Researchers can test for these metrics by presenting a user interface to a novice or people with no prior experience to an interface with a robot and determine its ease through the reaction the user has.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880748"/>
            <a:ext cx="9345441" cy="4291452"/>
          </a:xfrm>
        </p:spPr>
        <p:txBody>
          <a:bodyPr>
            <a:normAutofit/>
          </a:bodyPr>
          <a:lstStyle/>
          <a:p>
            <a:r>
              <a:rPr lang="en-US" sz="2400" dirty="0"/>
              <a:t>To test scenarios for UI experience, the system should allow researchers to adjust the interface and observe resulting changes in performance</a:t>
            </a:r>
          </a:p>
          <a:p>
            <a:r>
              <a:rPr lang="en-US" sz="2400" dirty="0"/>
              <a:t>The setup consists of a tablet with a modifiable interface and the inclusion of a motion capture system to track user position</a:t>
            </a:r>
          </a:p>
          <a:p>
            <a:r>
              <a:rPr lang="en-US" sz="2400" dirty="0"/>
              <a:t>With this relatively simple system, researchers will be able to determine metrics for the system based on feedback from different interfaces and polling users who test the system</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370976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 Communication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4034589" y="4746438"/>
            <a:ext cx="4854630" cy="338554"/>
          </a:xfrm>
          <a:prstGeom prst="rect">
            <a:avLst/>
          </a:prstGeom>
          <a:noFill/>
        </p:spPr>
        <p:txBody>
          <a:bodyPr wrap="square" rtlCol="0">
            <a:spAutoFit/>
          </a:bodyPr>
          <a:lstStyle/>
          <a:p>
            <a:pPr algn="ctr"/>
            <a:r>
              <a:rPr lang="en-US" sz="1600" dirty="0"/>
              <a:t>Figure 4 – System Overview breakdown</a:t>
            </a:r>
          </a:p>
        </p:txBody>
      </p:sp>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fontScale="700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Collaborative Robotics Programming Interface (CRPI) allows the computer to relay commands from the tablet to the robot arm</a:t>
            </a:r>
          </a:p>
          <a:p>
            <a:r>
              <a:rPr lang="en-US" sz="2400" dirty="0"/>
              <a:t>Unity instance calculates the position of items and determines what robot is the user looking at</a:t>
            </a:r>
          </a:p>
        </p:txBody>
      </p:sp>
      <p:pic>
        <p:nvPicPr>
          <p:cNvPr id="9" name="Content Placeholder 8">
            <a:extLst>
              <a:ext uri="{FF2B5EF4-FFF2-40B4-BE49-F238E27FC236}">
                <a16:creationId xmlns:a16="http://schemas.microsoft.com/office/drawing/2014/main" id="{2E50A0FF-A978-4A1A-AAD8-F7A15C67C310}"/>
              </a:ext>
            </a:extLst>
          </p:cNvPr>
          <p:cNvPicPr>
            <a:picLocks noGrp="1" noChangeAspect="1"/>
          </p:cNvPicPr>
          <p:nvPr>
            <p:ph idx="1"/>
          </p:nvPr>
        </p:nvPicPr>
        <p:blipFill>
          <a:blip r:embed="rId2"/>
          <a:stretch>
            <a:fillRect/>
          </a:stretch>
        </p:blipFill>
        <p:spPr>
          <a:xfrm>
            <a:off x="3005934" y="1412187"/>
            <a:ext cx="6911939" cy="3284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3" name="Speed up of merged view">
            <a:hlinkClick r:id="" action="ppaction://media"/>
            <a:extLst>
              <a:ext uri="{FF2B5EF4-FFF2-40B4-BE49-F238E27FC236}">
                <a16:creationId xmlns:a16="http://schemas.microsoft.com/office/drawing/2014/main" id="{A9F3C7F1-9D49-42AD-B0E2-65E3A1CC60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0626" y="1575227"/>
            <a:ext cx="8173077" cy="4596973"/>
          </a:xfrm>
        </p:spPr>
      </p:pic>
    </p:spTree>
    <p:extLst>
      <p:ext uri="{BB962C8B-B14F-4D97-AF65-F5344CB8AC3E}">
        <p14:creationId xmlns:p14="http://schemas.microsoft.com/office/powerpoint/2010/main" val="6385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Cro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5923</TotalTime>
  <Words>844</Words>
  <Application>Microsoft Office PowerPoint</Application>
  <PresentationFormat>Widescreen</PresentationFormat>
  <Paragraphs>101</Paragraphs>
  <Slides>17</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Franklin Gothic Book</vt:lpstr>
      <vt:lpstr>Crop</vt:lpstr>
      <vt:lpstr>Adaptive Metrics and Performance Analysis Tool for Human-Robot Interaction</vt:lpstr>
      <vt:lpstr>Introduction</vt:lpstr>
      <vt:lpstr>Background</vt:lpstr>
      <vt:lpstr>Objective</vt:lpstr>
      <vt:lpstr>PowerPoint Presentation</vt:lpstr>
      <vt:lpstr>Methodology</vt:lpstr>
      <vt:lpstr>Setup</vt:lpstr>
      <vt:lpstr>Setup – Communication </vt:lpstr>
      <vt:lpstr>Video Demonstration</vt:lpstr>
      <vt:lpstr>Final Interface </vt:lpstr>
      <vt:lpstr>PowerPoint Presentation</vt:lpstr>
      <vt:lpstr>Motion Capture Setup </vt:lpstr>
      <vt:lpstr>Motion Capture Video</vt:lpstr>
      <vt:lpstr>Conclusion and Future Work</vt:lpstr>
      <vt:lpstr>Questions?</vt:lpstr>
      <vt:lpstr>NIST Disclaimer</vt:lpstr>
      <vt:lpstr>References for Images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Segarra Martinez, Esteban (Assoc)</cp:lastModifiedBy>
  <cp:revision>89</cp:revision>
  <dcterms:created xsi:type="dcterms:W3CDTF">2019-06-07T20:31:06Z</dcterms:created>
  <dcterms:modified xsi:type="dcterms:W3CDTF">2019-07-25T21:39:16Z</dcterms:modified>
</cp:coreProperties>
</file>